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handoutMasterIdLst>
    <p:handoutMasterId r:id="rId16"/>
  </p:handoutMasterIdLst>
  <p:sldIdLst>
    <p:sldId id="256" r:id="rId2"/>
    <p:sldId id="410" r:id="rId3"/>
    <p:sldId id="394" r:id="rId4"/>
    <p:sldId id="401" r:id="rId5"/>
    <p:sldId id="402" r:id="rId6"/>
    <p:sldId id="403" r:id="rId7"/>
    <p:sldId id="404" r:id="rId8"/>
    <p:sldId id="406" r:id="rId9"/>
    <p:sldId id="405" r:id="rId10"/>
    <p:sldId id="407" r:id="rId11"/>
    <p:sldId id="408" r:id="rId12"/>
    <p:sldId id="409" r:id="rId13"/>
    <p:sldId id="317" r:id="rId14"/>
  </p:sldIdLst>
  <p:sldSz cx="9144000" cy="6858000" type="screen4x3"/>
  <p:notesSz cx="9996488" cy="686435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A32"/>
    <a:srgbClr val="FF0066"/>
    <a:srgbClr val="76B531"/>
    <a:srgbClr val="8EC83E"/>
    <a:srgbClr val="97BE0D"/>
    <a:srgbClr val="A4C139"/>
    <a:srgbClr val="9AB535"/>
    <a:srgbClr val="A1BE38"/>
    <a:srgbClr val="7BB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84192" autoAdjust="0"/>
  </p:normalViewPr>
  <p:slideViewPr>
    <p:cSldViewPr>
      <p:cViewPr varScale="1">
        <p:scale>
          <a:sx n="74" d="100"/>
          <a:sy n="74" d="100"/>
        </p:scale>
        <p:origin x="171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1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5D53D48D-6CDE-424D-92FA-58107FA4187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0373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514350"/>
            <a:ext cx="3433762" cy="2574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99649" y="3260566"/>
            <a:ext cx="7997190" cy="3088958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8357C7E2-668F-4C86-9037-86EF8C098E6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14637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3412"/>
            <a:endParaRPr lang="nl-NL" sz="130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0615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03747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9691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13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814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564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5114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8935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5552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774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0399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1759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056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30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10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747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330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47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70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648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16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8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89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929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65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691680" y="-8679"/>
            <a:ext cx="3217538" cy="5904656"/>
          </a:xfrm>
          <a:prstGeom prst="rect">
            <a:avLst/>
          </a:prstGeom>
          <a:solidFill>
            <a:srgbClr val="97BE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91680" y="4167607"/>
            <a:ext cx="3217538" cy="1163468"/>
          </a:xfrm>
        </p:spPr>
        <p:txBody>
          <a:bodyPr>
            <a:noAutofit/>
          </a:bodyPr>
          <a:lstStyle/>
          <a:p>
            <a:pPr algn="l"/>
            <a:r>
              <a:rPr lang="nl-NL" sz="3600" b="1" dirty="0" smtClean="0">
                <a:solidFill>
                  <a:schemeClr val="bg1"/>
                </a:solidFill>
              </a:rPr>
              <a:t>Hoofdstuk </a:t>
            </a:r>
            <a:r>
              <a:rPr lang="nl-NL" sz="3600" b="1" dirty="0">
                <a:solidFill>
                  <a:schemeClr val="bg1"/>
                </a:solidFill>
              </a:rPr>
              <a:t>8</a:t>
            </a:r>
            <a:r>
              <a:rPr lang="nl-NL" sz="3600" b="1" dirty="0" smtClean="0">
                <a:solidFill>
                  <a:schemeClr val="bg1"/>
                </a:solidFill>
              </a:rPr>
              <a:t/>
            </a:r>
            <a:br>
              <a:rPr lang="nl-NL" sz="3600" b="1" dirty="0" smtClean="0">
                <a:solidFill>
                  <a:schemeClr val="bg1"/>
                </a:solidFill>
              </a:rPr>
            </a:br>
            <a:r>
              <a:rPr lang="nl-NL" sz="2800" b="1" dirty="0" smtClean="0">
                <a:solidFill>
                  <a:schemeClr val="bg1"/>
                </a:solidFill>
              </a:rPr>
              <a:t>Licht</a:t>
            </a:r>
            <a:endParaRPr lang="nl-NL" sz="1900" b="1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91680" y="5331075"/>
            <a:ext cx="3312368" cy="546198"/>
          </a:xfrm>
        </p:spPr>
        <p:txBody>
          <a:bodyPr>
            <a:noAutofit/>
          </a:bodyPr>
          <a:lstStyle/>
          <a:p>
            <a:pPr algn="l"/>
            <a:r>
              <a:rPr lang="nl-NL" sz="2000" dirty="0" smtClean="0">
                <a:solidFill>
                  <a:schemeClr val="bg1"/>
                </a:solidFill>
              </a:rPr>
              <a:t>8.4 Infrarood en ultraviolet</a:t>
            </a:r>
            <a:endParaRPr lang="nl-NL" sz="1600" dirty="0">
              <a:solidFill>
                <a:schemeClr val="bg1"/>
              </a:solidFill>
            </a:endParaRP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795" y="6095701"/>
            <a:ext cx="2415205" cy="762299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4"/>
          <a:srcRect l="45163" r="12256"/>
          <a:stretch/>
        </p:blipFill>
        <p:spPr>
          <a:xfrm>
            <a:off x="5004048" y="2439977"/>
            <a:ext cx="2376264" cy="3456000"/>
          </a:xfrm>
          <a:prstGeom prst="rect">
            <a:avLst/>
          </a:prstGeom>
          <a:ln w="19050">
            <a:noFill/>
          </a:ln>
        </p:spPr>
      </p:pic>
      <p:pic>
        <p:nvPicPr>
          <p:cNvPr id="12" name="Afbeelding 11"/>
          <p:cNvPicPr>
            <a:picLocks noChangeAspect="1"/>
          </p:cNvPicPr>
          <p:nvPr/>
        </p:nvPicPr>
        <p:blipFill rotWithShape="1">
          <a:blip r:embed="rId5"/>
          <a:srcRect l="18795" r="10582"/>
          <a:stretch/>
        </p:blipFill>
        <p:spPr>
          <a:xfrm>
            <a:off x="-3726" y="2439977"/>
            <a:ext cx="1623398" cy="3456000"/>
          </a:xfrm>
          <a:prstGeom prst="rect">
            <a:avLst/>
          </a:prstGeom>
          <a:ln w="19050">
            <a:noFill/>
          </a:ln>
        </p:spPr>
      </p:pic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6"/>
          <a:srcRect l="56432" r="27146"/>
          <a:stretch/>
        </p:blipFill>
        <p:spPr>
          <a:xfrm>
            <a:off x="7452320" y="2439977"/>
            <a:ext cx="1691680" cy="3456000"/>
          </a:xfrm>
          <a:prstGeom prst="rect">
            <a:avLst/>
          </a:prstGeom>
          <a:ln w="19050">
            <a:noFill/>
          </a:ln>
        </p:spPr>
      </p:pic>
    </p:spTree>
    <p:extLst>
      <p:ext uri="{BB962C8B-B14F-4D97-AF65-F5344CB8AC3E}">
        <p14:creationId xmlns:p14="http://schemas.microsoft.com/office/powerpoint/2010/main" val="23905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err="1" smtClean="0">
                <a:sym typeface="Wingdings" panose="05000000000000000000" pitchFamily="2" charset="2"/>
              </a:rPr>
              <a:t>Uv</a:t>
            </a:r>
            <a:r>
              <a:rPr lang="nl-NL" b="1" dirty="0" smtClean="0">
                <a:sym typeface="Wingdings" panose="05000000000000000000" pitchFamily="2" charset="2"/>
              </a:rPr>
              <a:t>-lampen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Lampen die vooral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ultraviolette straling</a:t>
            </a:r>
            <a:r>
              <a:rPr lang="nl-NL" dirty="0" smtClean="0">
                <a:sym typeface="Wingdings" panose="05000000000000000000" pitchFamily="2" charset="2"/>
              </a:rPr>
              <a:t> uitzenden: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Zonnebank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Blacklight</a:t>
            </a:r>
          </a:p>
          <a:p>
            <a:pPr lvl="3"/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Deze lampen geven ook een beetje </a:t>
            </a:r>
            <a:r>
              <a:rPr lang="nl-NL" u="sng" dirty="0" smtClean="0">
                <a:sym typeface="Wingdings" panose="05000000000000000000" pitchFamily="2" charset="2"/>
              </a:rPr>
              <a:t>violet licht</a:t>
            </a:r>
            <a:endParaRPr lang="nl-NL" u="sng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137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932" y="3789040"/>
            <a:ext cx="4412556" cy="2520280"/>
          </a:xfrm>
          <a:prstGeom prst="rect">
            <a:avLst/>
          </a:prstGeom>
        </p:spPr>
      </p:pic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err="1" smtClean="0">
                <a:sym typeface="Wingdings" panose="05000000000000000000" pitchFamily="2" charset="2"/>
              </a:rPr>
              <a:t>Uv</a:t>
            </a:r>
            <a:r>
              <a:rPr lang="nl-NL" b="1" dirty="0" smtClean="0">
                <a:sym typeface="Wingdings" panose="05000000000000000000" pitchFamily="2" charset="2"/>
              </a:rPr>
              <a:t>-lampen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In het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spectrum</a:t>
            </a:r>
            <a:r>
              <a:rPr lang="nl-NL" dirty="0" smtClean="0">
                <a:sym typeface="Wingdings" panose="05000000000000000000" pitchFamily="2" charset="2"/>
              </a:rPr>
              <a:t> vind je ultraviolette straling </a:t>
            </a:r>
            <a:r>
              <a:rPr lang="nl-NL" u="sng" dirty="0" smtClean="0">
                <a:sym typeface="Wingdings" panose="05000000000000000000" pitchFamily="2" charset="2"/>
              </a:rPr>
              <a:t>naast het violet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Kun je aantonen met een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fluorescerende</a:t>
            </a:r>
            <a:r>
              <a:rPr lang="nl-NL" dirty="0">
                <a:solidFill>
                  <a:srgbClr val="8FAA32"/>
                </a:solidFill>
                <a:sym typeface="Wingdings" panose="05000000000000000000" pitchFamily="2" charset="2"/>
              </a:rPr>
              <a:t>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stof</a:t>
            </a:r>
            <a:r>
              <a:rPr lang="nl-NL" dirty="0" smtClean="0">
                <a:sym typeface="Wingdings" panose="05000000000000000000" pitchFamily="2" charset="2"/>
              </a:rPr>
              <a:t/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 gaat licht geven als er uv-straling op valt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‘Ultraviolet’ betekent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letterlijk ‘voorbij het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violet’</a:t>
            </a: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8433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Plus </a:t>
            </a:r>
            <a:r>
              <a:rPr lang="nl-NL" b="1" dirty="0" smtClean="0">
                <a:sym typeface="Wingdings" panose="05000000000000000000" pitchFamily="2" charset="2"/>
              </a:rPr>
              <a:t>De infraroodcamera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Met een infraroodcamera kun je een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thermogram</a:t>
            </a:r>
            <a:r>
              <a:rPr lang="nl-NL" dirty="0" smtClean="0">
                <a:sym typeface="Wingdings" panose="05000000000000000000" pitchFamily="2" charset="2"/>
              </a:rPr>
              <a:t> maken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Te zien </a:t>
            </a:r>
            <a:r>
              <a:rPr lang="nl-NL" u="sng" dirty="0" smtClean="0">
                <a:sym typeface="Wingdings" panose="05000000000000000000" pitchFamily="2" charset="2"/>
              </a:rPr>
              <a:t>hoeveel ir-straling</a:t>
            </a:r>
            <a:r>
              <a:rPr lang="nl-NL" dirty="0" smtClean="0">
                <a:sym typeface="Wingdings" panose="05000000000000000000" pitchFamily="2" charset="2"/>
              </a:rPr>
              <a:t> een voorwerp uitzendt</a:t>
            </a: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5624" y="4419178"/>
            <a:ext cx="5848350" cy="1962150"/>
          </a:xfrm>
          <a:prstGeom prst="rect">
            <a:avLst/>
          </a:prstGeom>
          <a:ln w="19050">
            <a:solidFill>
              <a:srgbClr val="8FAA32"/>
            </a:solidFill>
          </a:ln>
        </p:spPr>
      </p:pic>
      <p:sp>
        <p:nvSpPr>
          <p:cNvPr id="7" name="Tekstvak 6"/>
          <p:cNvSpPr txBox="1"/>
          <p:nvPr/>
        </p:nvSpPr>
        <p:spPr>
          <a:xfrm>
            <a:off x="3427395" y="378904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>
                <a:solidFill>
                  <a:srgbClr val="8FAA32"/>
                </a:solidFill>
              </a:rPr>
              <a:t>l</a:t>
            </a:r>
            <a:r>
              <a:rPr lang="nl-NL" sz="2400" b="1" dirty="0" smtClean="0">
                <a:solidFill>
                  <a:srgbClr val="8FAA32"/>
                </a:solidFill>
              </a:rPr>
              <a:t>icht = veel ir</a:t>
            </a:r>
            <a:endParaRPr lang="nl-NL" sz="2400" b="1" dirty="0">
              <a:solidFill>
                <a:srgbClr val="8FAA32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5719417" y="3789040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 smtClean="0">
                <a:solidFill>
                  <a:srgbClr val="8FAA32"/>
                </a:solidFill>
              </a:rPr>
              <a:t>donker = weinig ir</a:t>
            </a:r>
            <a:endParaRPr lang="nl-NL" sz="2400" b="1" dirty="0">
              <a:solidFill>
                <a:srgbClr val="8FAA32"/>
              </a:solidFill>
            </a:endParaRPr>
          </a:p>
        </p:txBody>
      </p:sp>
      <p:cxnSp>
        <p:nvCxnSpPr>
          <p:cNvPr id="10" name="Gekromde verbindingslijn 9"/>
          <p:cNvCxnSpPr>
            <a:stCxn id="7" idx="2"/>
          </p:cNvCxnSpPr>
          <p:nvPr/>
        </p:nvCxnSpPr>
        <p:spPr>
          <a:xfrm rot="16200000" flipH="1">
            <a:off x="4486320" y="4127885"/>
            <a:ext cx="978495" cy="1224136"/>
          </a:xfrm>
          <a:prstGeom prst="curvedConnector2">
            <a:avLst/>
          </a:prstGeom>
          <a:ln w="28575">
            <a:solidFill>
              <a:srgbClr val="8FAA3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kromde verbindingslijn 10"/>
          <p:cNvCxnSpPr>
            <a:stCxn id="8" idx="2"/>
          </p:cNvCxnSpPr>
          <p:nvPr/>
        </p:nvCxnSpPr>
        <p:spPr>
          <a:xfrm rot="5400000">
            <a:off x="6213081" y="3886661"/>
            <a:ext cx="546448" cy="1274537"/>
          </a:xfrm>
          <a:prstGeom prst="curvedConnector2">
            <a:avLst/>
          </a:prstGeom>
          <a:ln w="28575">
            <a:solidFill>
              <a:srgbClr val="8FAA3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4113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48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105394"/>
            <a:ext cx="8352928" cy="1470025"/>
          </a:xfrm>
        </p:spPr>
        <p:txBody>
          <a:bodyPr/>
          <a:lstStyle/>
          <a:p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8.4 Infrarood en ultraviolet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ndertitel 7"/>
          <p:cNvSpPr>
            <a:spLocks noGrp="1"/>
          </p:cNvSpPr>
          <p:nvPr>
            <p:ph type="subTitle" idx="1"/>
          </p:nvPr>
        </p:nvSpPr>
        <p:spPr>
          <a:xfrm>
            <a:off x="210639" y="3284985"/>
            <a:ext cx="8679012" cy="2718472"/>
          </a:xfrm>
        </p:spPr>
        <p:txBody>
          <a:bodyPr>
            <a:normAutofit/>
          </a:bodyPr>
          <a:lstStyle/>
          <a:p>
            <a:r>
              <a:rPr lang="nl-NL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Doelen: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</a:t>
            </a:r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uitleggen waar infrarood en ultraviolet te vinden zijn in het kleurenspectrum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</a:t>
            </a:r>
            <a:r>
              <a:rPr lang="nl-NL" sz="2800" i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effecten en toepassingen </a:t>
            </a:r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benoemen van infrarode en ultraviolette straling</a:t>
            </a:r>
            <a:endParaRPr lang="nl-NL" sz="2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nl-NL" sz="28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796" y="6003457"/>
            <a:ext cx="1790855" cy="746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39" y="6248265"/>
            <a:ext cx="1371791" cy="257211"/>
          </a:xfrm>
          <a:prstGeom prst="rect">
            <a:avLst/>
          </a:prstGeom>
        </p:spPr>
      </p:pic>
      <p:pic>
        <p:nvPicPr>
          <p:cNvPr id="6" name="Afbeelding 5" descr="D:\Users\Inge\Documents\School\4. Stoas Vilentum Hogeschool\Stage Clusius College Alkmaar\Algemeen\Huisstijl\Kleurenbalk Clusius College kleur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18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18771"/>
            <a:ext cx="1547663" cy="48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15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sym typeface="Wingdings" panose="05000000000000000000" pitchFamily="2" charset="2"/>
              </a:rPr>
              <a:t>Je ogen zijn gevoelig voor licht, je merkt het als er licht in je ogen schijnt</a:t>
            </a:r>
          </a:p>
          <a:p>
            <a:pPr lvl="3"/>
            <a:endParaRPr lang="nl-NL" b="1" dirty="0">
              <a:solidFill>
                <a:srgbClr val="8FAA32"/>
              </a:solidFill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Er zijn ook soorten straling waarvoor je ogen </a:t>
            </a:r>
            <a:r>
              <a:rPr lang="nl-NL" u="sng" dirty="0" smtClean="0">
                <a:sym typeface="Wingdings" panose="05000000000000000000" pitchFamily="2" charset="2"/>
              </a:rPr>
              <a:t>niet gevoelig</a:t>
            </a:r>
            <a:r>
              <a:rPr lang="nl-NL" dirty="0" smtClean="0">
                <a:sym typeface="Wingdings" panose="05000000000000000000" pitchFamily="2" charset="2"/>
              </a:rPr>
              <a:t> zijn: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Infrarood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Ultraviolet</a:t>
            </a: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7267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Infrarode straling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Alle voorwerpen om je heen, ook mensen en dieren, zenden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infrarode straling</a:t>
            </a:r>
            <a:r>
              <a:rPr lang="nl-NL" dirty="0" smtClean="0">
                <a:sym typeface="Wingdings" panose="05000000000000000000" pitchFamily="2" charset="2"/>
              </a:rPr>
              <a:t> uit</a:t>
            </a:r>
          </a:p>
          <a:p>
            <a:pPr lvl="3"/>
            <a:endParaRPr lang="nl-NL" dirty="0">
              <a:sym typeface="Wingdings" panose="05000000000000000000" pitchFamily="2" charset="2"/>
            </a:endParaRPr>
          </a:p>
          <a:p>
            <a:r>
              <a:rPr lang="nl-NL" i="1" dirty="0" smtClean="0">
                <a:sym typeface="Wingdings" panose="05000000000000000000" pitchFamily="2" charset="2"/>
              </a:rPr>
              <a:t>Hoe hoger de temperatuur, des te meer straling wordt er uitgezonden</a:t>
            </a:r>
            <a:endParaRPr lang="nl-NL" i="1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2702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Infrarode straling</a:t>
            </a:r>
          </a:p>
          <a:p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Warmtelampen</a:t>
            </a:r>
            <a:r>
              <a:rPr lang="nl-NL" dirty="0" smtClean="0">
                <a:sym typeface="Wingdings" panose="05000000000000000000" pitchFamily="2" charset="2"/>
              </a:rPr>
              <a:t> zenden, behalve een beetje </a:t>
            </a:r>
            <a:r>
              <a:rPr lang="nl-NL" u="sng" dirty="0" smtClean="0">
                <a:sym typeface="Wingdings" panose="05000000000000000000" pitchFamily="2" charset="2"/>
              </a:rPr>
              <a:t>rood licht</a:t>
            </a:r>
            <a:r>
              <a:rPr lang="nl-NL" dirty="0" smtClean="0">
                <a:sym typeface="Wingdings" panose="05000000000000000000" pitchFamily="2" charset="2"/>
              </a:rPr>
              <a:t>, vooral veel </a:t>
            </a:r>
            <a:r>
              <a:rPr lang="nl-NL" u="sng" dirty="0" smtClean="0">
                <a:sym typeface="Wingdings" panose="05000000000000000000" pitchFamily="2" charset="2"/>
              </a:rPr>
              <a:t>infrarode straling</a:t>
            </a:r>
            <a:r>
              <a:rPr lang="nl-NL" dirty="0" smtClean="0">
                <a:sym typeface="Wingdings" panose="05000000000000000000" pitchFamily="2" charset="2"/>
              </a:rPr>
              <a:t> uit</a:t>
            </a:r>
          </a:p>
          <a:p>
            <a:pPr lvl="3"/>
            <a:endParaRPr lang="nl-NL" i="1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nl-NL" i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Waar kom je dit soort</a:t>
            </a:r>
            <a:br>
              <a:rPr lang="nl-NL" i="1" dirty="0" smtClean="0">
                <a:solidFill>
                  <a:srgbClr val="8FAA32"/>
                </a:solidFill>
                <a:sym typeface="Wingdings" panose="05000000000000000000" pitchFamily="2" charset="2"/>
              </a:rPr>
            </a:br>
            <a:r>
              <a:rPr lang="nl-NL" i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lampen nog meer</a:t>
            </a:r>
            <a:br>
              <a:rPr lang="nl-NL" i="1" dirty="0" smtClean="0">
                <a:solidFill>
                  <a:srgbClr val="8FAA32"/>
                </a:solidFill>
                <a:sym typeface="Wingdings" panose="05000000000000000000" pitchFamily="2" charset="2"/>
              </a:rPr>
            </a:br>
            <a:r>
              <a:rPr lang="nl-NL" i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tegen?</a:t>
            </a:r>
            <a:endParaRPr lang="nl-NL" i="1" dirty="0">
              <a:solidFill>
                <a:srgbClr val="8FAA32"/>
              </a:solidFill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6017" y="3667047"/>
            <a:ext cx="3970784" cy="2459118"/>
          </a:xfrm>
          <a:prstGeom prst="rect">
            <a:avLst/>
          </a:prstGeom>
          <a:ln w="19050">
            <a:solidFill>
              <a:srgbClr val="8FAA32"/>
            </a:solidFill>
          </a:ln>
        </p:spPr>
      </p:pic>
    </p:spTree>
    <p:extLst>
      <p:ext uri="{BB962C8B-B14F-4D97-AF65-F5344CB8AC3E}">
        <p14:creationId xmlns:p14="http://schemas.microsoft.com/office/powerpoint/2010/main" val="3824252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3268664"/>
            <a:ext cx="4267200" cy="2857500"/>
          </a:xfrm>
          <a:prstGeom prst="rect">
            <a:avLst/>
          </a:prstGeom>
        </p:spPr>
      </p:pic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Infrarode straling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In het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spectrum</a:t>
            </a:r>
            <a:r>
              <a:rPr lang="nl-NL" dirty="0" smtClean="0">
                <a:sym typeface="Wingdings" panose="05000000000000000000" pitchFamily="2" charset="2"/>
              </a:rPr>
              <a:t> vind je infrarode straling </a:t>
            </a:r>
            <a:r>
              <a:rPr lang="nl-NL" u="sng" dirty="0" smtClean="0">
                <a:sym typeface="Wingdings" panose="05000000000000000000" pitchFamily="2" charset="2"/>
              </a:rPr>
              <a:t>naast het rood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Thermometer geeft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de hoogste temperatuur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aan naast het rood</a:t>
            </a:r>
          </a:p>
          <a:p>
            <a:pPr lvl="1"/>
            <a:r>
              <a:rPr lang="nl-NL" i="1" dirty="0" smtClean="0">
                <a:sym typeface="Wingdings" panose="05000000000000000000" pitchFamily="2" charset="2"/>
              </a:rPr>
              <a:t>‘Infrarood’ betekent</a:t>
            </a:r>
            <a:br>
              <a:rPr lang="nl-NL" i="1" dirty="0" smtClean="0">
                <a:sym typeface="Wingdings" panose="05000000000000000000" pitchFamily="2" charset="2"/>
              </a:rPr>
            </a:br>
            <a:r>
              <a:rPr lang="nl-NL" i="1" dirty="0" smtClean="0">
                <a:sym typeface="Wingdings" panose="05000000000000000000" pitchFamily="2" charset="2"/>
              </a:rPr>
              <a:t>letterlijk </a:t>
            </a:r>
            <a:r>
              <a:rPr lang="nl-NL" i="1" dirty="0">
                <a:sym typeface="Wingdings" panose="05000000000000000000" pitchFamily="2" charset="2"/>
              </a:rPr>
              <a:t>‘</a:t>
            </a:r>
            <a:r>
              <a:rPr lang="nl-NL" i="1" dirty="0" smtClean="0">
                <a:sym typeface="Wingdings" panose="05000000000000000000" pitchFamily="2" charset="2"/>
              </a:rPr>
              <a:t>vóór</a:t>
            </a:r>
            <a:br>
              <a:rPr lang="nl-NL" i="1" dirty="0" smtClean="0">
                <a:sym typeface="Wingdings" panose="05000000000000000000" pitchFamily="2" charset="2"/>
              </a:rPr>
            </a:br>
            <a:r>
              <a:rPr lang="nl-NL" i="1" dirty="0" smtClean="0">
                <a:sym typeface="Wingdings" panose="05000000000000000000" pitchFamily="2" charset="2"/>
              </a:rPr>
              <a:t>het rood’</a:t>
            </a:r>
            <a:endParaRPr lang="nl-NL" i="1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cxnSp>
        <p:nvCxnSpPr>
          <p:cNvPr id="8" name="Gekromde verbindingslijn 7"/>
          <p:cNvCxnSpPr/>
          <p:nvPr/>
        </p:nvCxnSpPr>
        <p:spPr>
          <a:xfrm>
            <a:off x="4067944" y="4365104"/>
            <a:ext cx="1080120" cy="576064"/>
          </a:xfrm>
          <a:prstGeom prst="curvedConnector3">
            <a:avLst/>
          </a:prstGeom>
          <a:ln w="28575">
            <a:solidFill>
              <a:srgbClr val="8FAA3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452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Toepassingen van infrarode straling</a:t>
            </a:r>
          </a:p>
          <a:p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Afstandsbediening</a:t>
            </a:r>
            <a:r>
              <a:rPr lang="nl-NL" dirty="0" smtClean="0">
                <a:sym typeface="Wingdings" panose="05000000000000000000" pitchFamily="2" charset="2"/>
              </a:rPr>
              <a:t>  stuurt signalen naar tv</a:t>
            </a:r>
          </a:p>
          <a:p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Infraroodsensor</a:t>
            </a:r>
            <a:r>
              <a:rPr lang="nl-NL" dirty="0" smtClean="0">
                <a:sym typeface="Wingdings" panose="05000000000000000000" pitchFamily="2" charset="2"/>
              </a:rPr>
              <a:t>  gevoelig voor straling van voorwerpen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Persoon loopt voorbij  sensor schakelt de stroom in  lamp gaat branden</a:t>
            </a:r>
          </a:p>
          <a:p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Nachtkijker </a:t>
            </a:r>
            <a:r>
              <a:rPr lang="nl-NL" dirty="0" smtClean="0">
                <a:sym typeface="Wingdings" panose="05000000000000000000" pitchFamily="2" charset="2"/>
              </a:rPr>
              <a:t> onzichtbare infrarode straling wordt omgezet in zichtbaar beeld</a:t>
            </a: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623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Ultraviolette straling</a:t>
            </a:r>
          </a:p>
          <a:p>
            <a:r>
              <a:rPr lang="nl-NL" dirty="0">
                <a:sym typeface="Wingdings" panose="05000000000000000000" pitchFamily="2" charset="2"/>
              </a:rPr>
              <a:t>Als er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ultraviolette </a:t>
            </a:r>
            <a:r>
              <a:rPr lang="nl-NL" b="1" dirty="0">
                <a:solidFill>
                  <a:srgbClr val="8FAA32"/>
                </a:solidFill>
                <a:sym typeface="Wingdings" panose="05000000000000000000" pitchFamily="2" charset="2"/>
              </a:rPr>
              <a:t>straling </a:t>
            </a:r>
            <a:r>
              <a:rPr lang="nl-NL" dirty="0" smtClean="0">
                <a:sym typeface="Wingdings" panose="05000000000000000000" pitchFamily="2" charset="2"/>
              </a:rPr>
              <a:t>op je </a:t>
            </a:r>
            <a:r>
              <a:rPr lang="nl-NL" dirty="0">
                <a:sym typeface="Wingdings" panose="05000000000000000000" pitchFamily="2" charset="2"/>
              </a:rPr>
              <a:t>huid komt, </a:t>
            </a:r>
            <a:r>
              <a:rPr lang="nl-NL" dirty="0" smtClean="0">
                <a:sym typeface="Wingdings" panose="05000000000000000000" pitchFamily="2" charset="2"/>
              </a:rPr>
              <a:t>wordt er extra </a:t>
            </a:r>
            <a:r>
              <a:rPr lang="nl-NL" u="sng" dirty="0" smtClean="0">
                <a:sym typeface="Wingdings" panose="05000000000000000000" pitchFamily="2" charset="2"/>
              </a:rPr>
              <a:t>kleurstof</a:t>
            </a:r>
            <a:r>
              <a:rPr lang="nl-NL" dirty="0" smtClean="0">
                <a:sym typeface="Wingdings" panose="05000000000000000000" pitchFamily="2" charset="2"/>
              </a:rPr>
              <a:t> met een </a:t>
            </a:r>
            <a:r>
              <a:rPr lang="nl-NL" u="sng" dirty="0" smtClean="0">
                <a:sym typeface="Wingdings" panose="05000000000000000000" pitchFamily="2" charset="2"/>
              </a:rPr>
              <a:t>beschermende werking</a:t>
            </a:r>
            <a:r>
              <a:rPr lang="nl-NL" dirty="0">
                <a:sym typeface="Wingdings" panose="05000000000000000000" pitchFamily="2" charset="2"/>
              </a:rPr>
              <a:t/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aangemaakt</a:t>
            </a:r>
          </a:p>
          <a:p>
            <a:pPr lvl="1"/>
            <a:r>
              <a:rPr lang="nl-NL" i="1" dirty="0" smtClean="0">
                <a:sym typeface="Wingdings" panose="05000000000000000000" pitchFamily="2" charset="2"/>
              </a:rPr>
              <a:t>Je wordt bruin!</a:t>
            </a:r>
          </a:p>
          <a:p>
            <a:pPr lvl="3"/>
            <a:endParaRPr lang="nl-NL" i="1" dirty="0">
              <a:sym typeface="Wingdings" panose="05000000000000000000" pitchFamily="2" charset="2"/>
            </a:endParaRPr>
          </a:p>
          <a:p>
            <a:r>
              <a:rPr lang="nl-NL" i="1" dirty="0" smtClean="0">
                <a:sym typeface="Wingdings" panose="05000000000000000000" pitchFamily="2" charset="2"/>
              </a:rPr>
              <a:t>Pas wel op: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N</a:t>
            </a:r>
            <a:r>
              <a:rPr lang="nl-NL" dirty="0" smtClean="0">
                <a:sym typeface="Wingdings" panose="05000000000000000000" pitchFamily="2" charset="2"/>
              </a:rPr>
              <a:t>iet te veel en te lang in de zon!</a:t>
            </a: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7981" y="2895912"/>
            <a:ext cx="2222491" cy="3341400"/>
          </a:xfrm>
          <a:prstGeom prst="rect">
            <a:avLst/>
          </a:prstGeom>
          <a:ln w="19050">
            <a:solidFill>
              <a:srgbClr val="8FAA32"/>
            </a:solidFill>
          </a:ln>
        </p:spPr>
      </p:pic>
    </p:spTree>
    <p:extLst>
      <p:ext uri="{BB962C8B-B14F-4D97-AF65-F5344CB8AC3E}">
        <p14:creationId xmlns:p14="http://schemas.microsoft.com/office/powerpoint/2010/main" val="10785628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8.4 Infrarood en ultraviolet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Ultraviolette straling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Hoog in de atmosfeer houdt het gas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ozon</a:t>
            </a:r>
            <a:r>
              <a:rPr lang="nl-NL" dirty="0" smtClean="0">
                <a:sym typeface="Wingdings" panose="05000000000000000000" pitchFamily="2" charset="2"/>
              </a:rPr>
              <a:t> de meest schadelijke uv-straling al tegen</a:t>
            </a:r>
          </a:p>
          <a:p>
            <a:pPr lvl="3"/>
            <a:endParaRPr lang="nl-NL" dirty="0" smtClean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Lucht is vervuild met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cfk’s</a:t>
            </a:r>
            <a:r>
              <a:rPr lang="nl-NL" dirty="0" smtClean="0">
                <a:sym typeface="Wingdings" panose="05000000000000000000" pitchFamily="2" charset="2"/>
              </a:rPr>
              <a:t> die gaten hebben gemaakt in de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ozonlaag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U</a:t>
            </a:r>
            <a:r>
              <a:rPr lang="nl-NL" dirty="0" smtClean="0">
                <a:sym typeface="Wingdings" panose="05000000000000000000" pitchFamily="2" charset="2"/>
              </a:rPr>
              <a:t>v-straling kan gemakkelijker de aarde bereiken, waardoor mensen eerder een te hoge dosis oplopen</a:t>
            </a: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134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6727</TotalTime>
  <Words>588</Words>
  <Application>Microsoft Office PowerPoint</Application>
  <PresentationFormat>Diavoorstelling (4:3)</PresentationFormat>
  <Paragraphs>112</Paragraphs>
  <Slides>13</Slides>
  <Notes>12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Kantoorthema</vt:lpstr>
      <vt:lpstr>Hoofdstuk 8 Licht</vt:lpstr>
      <vt:lpstr>§8.4 Infrarood en ultraviolet</vt:lpstr>
      <vt:lpstr>8.4 Infrarood en ultraviolet</vt:lpstr>
      <vt:lpstr>8.4 Infrarood en ultraviolet</vt:lpstr>
      <vt:lpstr>8.4 Infrarood en ultraviolet</vt:lpstr>
      <vt:lpstr>8.4 Infrarood en ultraviolet</vt:lpstr>
      <vt:lpstr>8.4 Infrarood en ultraviolet</vt:lpstr>
      <vt:lpstr>8.4 Infrarood en ultraviolet</vt:lpstr>
      <vt:lpstr>8.4 Infrarood en ultraviolet</vt:lpstr>
      <vt:lpstr>8.4 Infrarood en ultraviolet</vt:lpstr>
      <vt:lpstr>8.4 Infrarood en ultraviolet</vt:lpstr>
      <vt:lpstr>8.4 Infrarood en ultraviolet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Inge</dc:creator>
  <cp:lastModifiedBy>Inge Zwaan</cp:lastModifiedBy>
  <cp:revision>424</cp:revision>
  <cp:lastPrinted>2015-01-10T16:11:12Z</cp:lastPrinted>
  <dcterms:created xsi:type="dcterms:W3CDTF">2014-09-23T08:37:22Z</dcterms:created>
  <dcterms:modified xsi:type="dcterms:W3CDTF">2020-05-15T10:50:43Z</dcterms:modified>
</cp:coreProperties>
</file>